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60" r:id="rId5"/>
    <p:sldId id="259" r:id="rId6"/>
    <p:sldId id="261" r:id="rId7"/>
    <p:sldId id="262" r:id="rId8"/>
    <p:sldId id="263" r:id="rId9"/>
    <p:sldId id="264" r:id="rId10"/>
    <p:sldId id="265" r:id="rId11"/>
    <p:sldId id="266" r:id="rId12"/>
    <p:sldId id="269" r:id="rId13"/>
    <p:sldId id="268" r:id="rId14"/>
    <p:sldId id="270" r:id="rId15"/>
    <p:sldId id="271" r:id="rId16"/>
    <p:sldId id="272"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57883" autoAdjust="0"/>
  </p:normalViewPr>
  <p:slideViewPr>
    <p:cSldViewPr snapToGrid="0">
      <p:cViewPr varScale="1">
        <p:scale>
          <a:sx n="67" d="100"/>
          <a:sy n="67" d="100"/>
        </p:scale>
        <p:origin x="2214"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5274960-A299-4DF8-86C0-B0DA31B4C2FE}" type="datetimeFigureOut">
              <a:rPr lang="en-CA" smtClean="0"/>
              <a:t>12/09/2018</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E8BEC8B-324B-48B6-B063-7B867BB87593}" type="slidenum">
              <a:rPr lang="en-CA" smtClean="0"/>
              <a:t>‹#›</a:t>
            </a:fld>
            <a:endParaRPr lang="en-CA"/>
          </a:p>
        </p:txBody>
      </p:sp>
    </p:spTree>
    <p:extLst>
      <p:ext uri="{BB962C8B-B14F-4D97-AF65-F5344CB8AC3E}">
        <p14:creationId xmlns:p14="http://schemas.microsoft.com/office/powerpoint/2010/main" val="2043534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1</a:t>
            </a:fld>
            <a:endParaRPr lang="en-CA"/>
          </a:p>
        </p:txBody>
      </p:sp>
    </p:spTree>
    <p:extLst>
      <p:ext uri="{BB962C8B-B14F-4D97-AF65-F5344CB8AC3E}">
        <p14:creationId xmlns:p14="http://schemas.microsoft.com/office/powerpoint/2010/main" val="2392272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10</a:t>
            </a:fld>
            <a:endParaRPr lang="en-CA"/>
          </a:p>
        </p:txBody>
      </p:sp>
    </p:spTree>
    <p:extLst>
      <p:ext uri="{BB962C8B-B14F-4D97-AF65-F5344CB8AC3E}">
        <p14:creationId xmlns:p14="http://schemas.microsoft.com/office/powerpoint/2010/main" val="2139338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11</a:t>
            </a:fld>
            <a:endParaRPr lang="en-CA"/>
          </a:p>
        </p:txBody>
      </p:sp>
    </p:spTree>
    <p:extLst>
      <p:ext uri="{BB962C8B-B14F-4D97-AF65-F5344CB8AC3E}">
        <p14:creationId xmlns:p14="http://schemas.microsoft.com/office/powerpoint/2010/main" val="2559791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12</a:t>
            </a:fld>
            <a:endParaRPr lang="en-CA"/>
          </a:p>
        </p:txBody>
      </p:sp>
    </p:spTree>
    <p:extLst>
      <p:ext uri="{BB962C8B-B14F-4D97-AF65-F5344CB8AC3E}">
        <p14:creationId xmlns:p14="http://schemas.microsoft.com/office/powerpoint/2010/main" val="2068966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13</a:t>
            </a:fld>
            <a:endParaRPr lang="en-CA"/>
          </a:p>
        </p:txBody>
      </p:sp>
    </p:spTree>
    <p:extLst>
      <p:ext uri="{BB962C8B-B14F-4D97-AF65-F5344CB8AC3E}">
        <p14:creationId xmlns:p14="http://schemas.microsoft.com/office/powerpoint/2010/main" val="896462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9E8BEC8B-324B-48B6-B063-7B867BB87593}" type="slidenum">
              <a:rPr lang="en-CA" smtClean="0"/>
              <a:t>14</a:t>
            </a:fld>
            <a:endParaRPr lang="en-CA"/>
          </a:p>
        </p:txBody>
      </p:sp>
    </p:spTree>
    <p:extLst>
      <p:ext uri="{BB962C8B-B14F-4D97-AF65-F5344CB8AC3E}">
        <p14:creationId xmlns:p14="http://schemas.microsoft.com/office/powerpoint/2010/main" val="2233074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15</a:t>
            </a:fld>
            <a:endParaRPr lang="en-CA"/>
          </a:p>
        </p:txBody>
      </p:sp>
    </p:spTree>
    <p:extLst>
      <p:ext uri="{BB962C8B-B14F-4D97-AF65-F5344CB8AC3E}">
        <p14:creationId xmlns:p14="http://schemas.microsoft.com/office/powerpoint/2010/main" val="623399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16</a:t>
            </a:fld>
            <a:endParaRPr lang="en-CA"/>
          </a:p>
        </p:txBody>
      </p:sp>
    </p:spTree>
    <p:extLst>
      <p:ext uri="{BB962C8B-B14F-4D97-AF65-F5344CB8AC3E}">
        <p14:creationId xmlns:p14="http://schemas.microsoft.com/office/powerpoint/2010/main" val="3947865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2</a:t>
            </a:fld>
            <a:endParaRPr lang="en-CA"/>
          </a:p>
        </p:txBody>
      </p:sp>
    </p:spTree>
    <p:extLst>
      <p:ext uri="{BB962C8B-B14F-4D97-AF65-F5344CB8AC3E}">
        <p14:creationId xmlns:p14="http://schemas.microsoft.com/office/powerpoint/2010/main" val="1826355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3</a:t>
            </a:fld>
            <a:endParaRPr lang="en-CA"/>
          </a:p>
        </p:txBody>
      </p:sp>
    </p:spTree>
    <p:extLst>
      <p:ext uri="{BB962C8B-B14F-4D97-AF65-F5344CB8AC3E}">
        <p14:creationId xmlns:p14="http://schemas.microsoft.com/office/powerpoint/2010/main" val="2735816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397F1-8742-4BDE-8A0D-88C88DFC19B1}" type="slidenum">
              <a:rPr lang="en-US" smtClean="0"/>
              <a:t>4</a:t>
            </a:fld>
            <a:endParaRPr lang="en-US"/>
          </a:p>
        </p:txBody>
      </p:sp>
    </p:spTree>
    <p:extLst>
      <p:ext uri="{BB962C8B-B14F-4D97-AF65-F5344CB8AC3E}">
        <p14:creationId xmlns:p14="http://schemas.microsoft.com/office/powerpoint/2010/main" val="1203374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5</a:t>
            </a:fld>
            <a:endParaRPr lang="en-CA"/>
          </a:p>
        </p:txBody>
      </p:sp>
    </p:spTree>
    <p:extLst>
      <p:ext uri="{BB962C8B-B14F-4D97-AF65-F5344CB8AC3E}">
        <p14:creationId xmlns:p14="http://schemas.microsoft.com/office/powerpoint/2010/main" val="3304084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6</a:t>
            </a:fld>
            <a:endParaRPr lang="en-CA"/>
          </a:p>
        </p:txBody>
      </p:sp>
    </p:spTree>
    <p:extLst>
      <p:ext uri="{BB962C8B-B14F-4D97-AF65-F5344CB8AC3E}">
        <p14:creationId xmlns:p14="http://schemas.microsoft.com/office/powerpoint/2010/main" val="1605063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7</a:t>
            </a:fld>
            <a:endParaRPr lang="en-CA"/>
          </a:p>
        </p:txBody>
      </p:sp>
    </p:spTree>
    <p:extLst>
      <p:ext uri="{BB962C8B-B14F-4D97-AF65-F5344CB8AC3E}">
        <p14:creationId xmlns:p14="http://schemas.microsoft.com/office/powerpoint/2010/main" val="3342934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8</a:t>
            </a:fld>
            <a:endParaRPr lang="en-CA"/>
          </a:p>
        </p:txBody>
      </p:sp>
    </p:spTree>
    <p:extLst>
      <p:ext uri="{BB962C8B-B14F-4D97-AF65-F5344CB8AC3E}">
        <p14:creationId xmlns:p14="http://schemas.microsoft.com/office/powerpoint/2010/main" val="1625484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E8BEC8B-324B-48B6-B063-7B867BB87593}" type="slidenum">
              <a:rPr lang="en-CA" smtClean="0"/>
              <a:t>9</a:t>
            </a:fld>
            <a:endParaRPr lang="en-CA"/>
          </a:p>
        </p:txBody>
      </p:sp>
    </p:spTree>
    <p:extLst>
      <p:ext uri="{BB962C8B-B14F-4D97-AF65-F5344CB8AC3E}">
        <p14:creationId xmlns:p14="http://schemas.microsoft.com/office/powerpoint/2010/main" val="901281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F2CBC742-1A76-4C7B-9761-AF6A7124BEAF}" type="datetimeFigureOut">
              <a:rPr lang="en-CA" smtClean="0"/>
              <a:t>12/09/2018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81DB2BD-4299-4DB9-92C3-85AA38C7ED47}" type="slidenum">
              <a:rPr lang="en-CA" smtClean="0"/>
              <a:t>‹#›</a:t>
            </a:fld>
            <a:endParaRPr lang="en-CA"/>
          </a:p>
        </p:txBody>
      </p:sp>
    </p:spTree>
    <p:extLst>
      <p:ext uri="{BB962C8B-B14F-4D97-AF65-F5344CB8AC3E}">
        <p14:creationId xmlns:p14="http://schemas.microsoft.com/office/powerpoint/2010/main" val="893431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F2CBC742-1A76-4C7B-9761-AF6A7124BEAF}" type="datetimeFigureOut">
              <a:rPr lang="en-CA" smtClean="0"/>
              <a:t>12/09/2018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81DB2BD-4299-4DB9-92C3-85AA38C7ED47}" type="slidenum">
              <a:rPr lang="en-CA" smtClean="0"/>
              <a:t>‹#›</a:t>
            </a:fld>
            <a:endParaRPr lang="en-CA"/>
          </a:p>
        </p:txBody>
      </p:sp>
    </p:spTree>
    <p:extLst>
      <p:ext uri="{BB962C8B-B14F-4D97-AF65-F5344CB8AC3E}">
        <p14:creationId xmlns:p14="http://schemas.microsoft.com/office/powerpoint/2010/main" val="2023848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F2CBC742-1A76-4C7B-9761-AF6A7124BEAF}" type="datetimeFigureOut">
              <a:rPr lang="en-CA" smtClean="0"/>
              <a:t>12/09/2018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81DB2BD-4299-4DB9-92C3-85AA38C7ED47}" type="slidenum">
              <a:rPr lang="en-CA" smtClean="0"/>
              <a:t>‹#›</a:t>
            </a:fld>
            <a:endParaRPr lang="en-CA"/>
          </a:p>
        </p:txBody>
      </p:sp>
    </p:spTree>
    <p:extLst>
      <p:ext uri="{BB962C8B-B14F-4D97-AF65-F5344CB8AC3E}">
        <p14:creationId xmlns:p14="http://schemas.microsoft.com/office/powerpoint/2010/main" val="528216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F2CBC742-1A76-4C7B-9761-AF6A7124BEAF}" type="datetimeFigureOut">
              <a:rPr lang="en-CA" smtClean="0"/>
              <a:t>12/09/2018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81DB2BD-4299-4DB9-92C3-85AA38C7ED47}" type="slidenum">
              <a:rPr lang="en-CA" smtClean="0"/>
              <a:t>‹#›</a:t>
            </a:fld>
            <a:endParaRPr lang="en-CA"/>
          </a:p>
        </p:txBody>
      </p:sp>
    </p:spTree>
    <p:extLst>
      <p:ext uri="{BB962C8B-B14F-4D97-AF65-F5344CB8AC3E}">
        <p14:creationId xmlns:p14="http://schemas.microsoft.com/office/powerpoint/2010/main" val="3150704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CBC742-1A76-4C7B-9761-AF6A7124BEAF}" type="datetimeFigureOut">
              <a:rPr lang="en-CA" smtClean="0"/>
              <a:t>12/09/2018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81DB2BD-4299-4DB9-92C3-85AA38C7ED47}" type="slidenum">
              <a:rPr lang="en-CA" smtClean="0"/>
              <a:t>‹#›</a:t>
            </a:fld>
            <a:endParaRPr lang="en-CA"/>
          </a:p>
        </p:txBody>
      </p:sp>
    </p:spTree>
    <p:extLst>
      <p:ext uri="{BB962C8B-B14F-4D97-AF65-F5344CB8AC3E}">
        <p14:creationId xmlns:p14="http://schemas.microsoft.com/office/powerpoint/2010/main" val="649266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F2CBC742-1A76-4C7B-9761-AF6A7124BEAF}" type="datetimeFigureOut">
              <a:rPr lang="en-CA" smtClean="0"/>
              <a:t>12/09/2018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81DB2BD-4299-4DB9-92C3-85AA38C7ED47}" type="slidenum">
              <a:rPr lang="en-CA" smtClean="0"/>
              <a:t>‹#›</a:t>
            </a:fld>
            <a:endParaRPr lang="en-CA"/>
          </a:p>
        </p:txBody>
      </p:sp>
    </p:spTree>
    <p:extLst>
      <p:ext uri="{BB962C8B-B14F-4D97-AF65-F5344CB8AC3E}">
        <p14:creationId xmlns:p14="http://schemas.microsoft.com/office/powerpoint/2010/main" val="165247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F2CBC742-1A76-4C7B-9761-AF6A7124BEAF}" type="datetimeFigureOut">
              <a:rPr lang="en-CA" smtClean="0"/>
              <a:t>12/09/2018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81DB2BD-4299-4DB9-92C3-85AA38C7ED47}" type="slidenum">
              <a:rPr lang="en-CA" smtClean="0"/>
              <a:t>‹#›</a:t>
            </a:fld>
            <a:endParaRPr lang="en-CA"/>
          </a:p>
        </p:txBody>
      </p:sp>
    </p:spTree>
    <p:extLst>
      <p:ext uri="{BB962C8B-B14F-4D97-AF65-F5344CB8AC3E}">
        <p14:creationId xmlns:p14="http://schemas.microsoft.com/office/powerpoint/2010/main" val="2153259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F2CBC742-1A76-4C7B-9761-AF6A7124BEAF}" type="datetimeFigureOut">
              <a:rPr lang="en-CA" smtClean="0"/>
              <a:t>12/09/2018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981DB2BD-4299-4DB9-92C3-85AA38C7ED47}" type="slidenum">
              <a:rPr lang="en-CA" smtClean="0"/>
              <a:t>‹#›</a:t>
            </a:fld>
            <a:endParaRPr lang="en-CA"/>
          </a:p>
        </p:txBody>
      </p:sp>
    </p:spTree>
    <p:extLst>
      <p:ext uri="{BB962C8B-B14F-4D97-AF65-F5344CB8AC3E}">
        <p14:creationId xmlns:p14="http://schemas.microsoft.com/office/powerpoint/2010/main" val="3425784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CBC742-1A76-4C7B-9761-AF6A7124BEAF}" type="datetimeFigureOut">
              <a:rPr lang="en-CA" smtClean="0"/>
              <a:t>12/09/2018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981DB2BD-4299-4DB9-92C3-85AA38C7ED47}" type="slidenum">
              <a:rPr lang="en-CA" smtClean="0"/>
              <a:t>‹#›</a:t>
            </a:fld>
            <a:endParaRPr lang="en-CA"/>
          </a:p>
        </p:txBody>
      </p:sp>
    </p:spTree>
    <p:extLst>
      <p:ext uri="{BB962C8B-B14F-4D97-AF65-F5344CB8AC3E}">
        <p14:creationId xmlns:p14="http://schemas.microsoft.com/office/powerpoint/2010/main" val="2371757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CBC742-1A76-4C7B-9761-AF6A7124BEAF}" type="datetimeFigureOut">
              <a:rPr lang="en-CA" smtClean="0"/>
              <a:t>12/09/2018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81DB2BD-4299-4DB9-92C3-85AA38C7ED47}" type="slidenum">
              <a:rPr lang="en-CA" smtClean="0"/>
              <a:t>‹#›</a:t>
            </a:fld>
            <a:endParaRPr lang="en-CA"/>
          </a:p>
        </p:txBody>
      </p:sp>
    </p:spTree>
    <p:extLst>
      <p:ext uri="{BB962C8B-B14F-4D97-AF65-F5344CB8AC3E}">
        <p14:creationId xmlns:p14="http://schemas.microsoft.com/office/powerpoint/2010/main" val="2503700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CBC742-1A76-4C7B-9761-AF6A7124BEAF}" type="datetimeFigureOut">
              <a:rPr lang="en-CA" smtClean="0"/>
              <a:t>12/09/2018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81DB2BD-4299-4DB9-92C3-85AA38C7ED47}" type="slidenum">
              <a:rPr lang="en-CA" smtClean="0"/>
              <a:t>‹#›</a:t>
            </a:fld>
            <a:endParaRPr lang="en-CA"/>
          </a:p>
        </p:txBody>
      </p:sp>
    </p:spTree>
    <p:extLst>
      <p:ext uri="{BB962C8B-B14F-4D97-AF65-F5344CB8AC3E}">
        <p14:creationId xmlns:p14="http://schemas.microsoft.com/office/powerpoint/2010/main" val="2282899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CBC742-1A76-4C7B-9761-AF6A7124BEAF}" type="datetimeFigureOut">
              <a:rPr lang="en-CA" smtClean="0"/>
              <a:t>12/09/2018</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1DB2BD-4299-4DB9-92C3-85AA38C7ED47}" type="slidenum">
              <a:rPr lang="en-CA" smtClean="0"/>
              <a:t>‹#›</a:t>
            </a:fld>
            <a:endParaRPr lang="en-CA"/>
          </a:p>
        </p:txBody>
      </p:sp>
    </p:spTree>
    <p:extLst>
      <p:ext uri="{BB962C8B-B14F-4D97-AF65-F5344CB8AC3E}">
        <p14:creationId xmlns:p14="http://schemas.microsoft.com/office/powerpoint/2010/main" val="1048467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theonion.com/article/sean-spicer-given-own-press-secretary-answer-media-5575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torontopubliclibrary.ca/spotfakenews/" TargetMode="External"/><Relationship Id="rId3" Type="http://schemas.openxmlformats.org/officeDocument/2006/relationships/hyperlink" Target="http://bsdetector.tech/" TargetMode="External"/><Relationship Id="rId7" Type="http://schemas.openxmlformats.org/officeDocument/2006/relationships/hyperlink" Target="http://www.snopes.com/"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file:///\\RMOW-FILE1\UserData\cjordan-makely\Desktop\mediamatters.org" TargetMode="External"/><Relationship Id="rId5" Type="http://schemas.openxmlformats.org/officeDocument/2006/relationships/hyperlink" Target="https://mediabiasfactcheck.com/" TargetMode="External"/><Relationship Id="rId4" Type="http://schemas.openxmlformats.org/officeDocument/2006/relationships/hyperlink" Target="file:///\\RMOW-FILE1\UserData\cjordan-makely\Desktop\factcheck.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9538" y="443764"/>
            <a:ext cx="4352925" cy="195262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1" y="2553651"/>
            <a:ext cx="2438398" cy="2338190"/>
          </a:xfrm>
          <a:prstGeom prst="rect">
            <a:avLst/>
          </a:prstGeom>
        </p:spPr>
      </p:pic>
      <p:sp>
        <p:nvSpPr>
          <p:cNvPr id="6" name="TextBox 5"/>
          <p:cNvSpPr txBox="1"/>
          <p:nvPr/>
        </p:nvSpPr>
        <p:spPr>
          <a:xfrm>
            <a:off x="4645305" y="4414047"/>
            <a:ext cx="462992" cy="477794"/>
          </a:xfrm>
          <a:prstGeom prst="rect">
            <a:avLst/>
          </a:prstGeom>
          <a:solidFill>
            <a:schemeClr val="bg1"/>
          </a:solidFill>
        </p:spPr>
        <p:txBody>
          <a:bodyPr wrap="square" rtlCol="0">
            <a:spAutoFit/>
          </a:bodyPr>
          <a:lstStyle/>
          <a:p>
            <a:endParaRPr lang="en-CA" dirty="0"/>
          </a:p>
        </p:txBody>
      </p:sp>
      <p:sp>
        <p:nvSpPr>
          <p:cNvPr id="7" name="TextBox 6"/>
          <p:cNvSpPr txBox="1"/>
          <p:nvPr/>
        </p:nvSpPr>
        <p:spPr>
          <a:xfrm>
            <a:off x="3816630" y="5443827"/>
            <a:ext cx="4876800" cy="461665"/>
          </a:xfrm>
          <a:prstGeom prst="rect">
            <a:avLst/>
          </a:prstGeom>
          <a:noFill/>
        </p:spPr>
        <p:txBody>
          <a:bodyPr wrap="square" rtlCol="0">
            <a:spAutoFit/>
          </a:bodyPr>
          <a:lstStyle/>
          <a:p>
            <a:r>
              <a:rPr lang="en-US" sz="2400" b="1" dirty="0" smtClean="0">
                <a:latin typeface="Arial" panose="020B0604020202020204" pitchFamily="34" charset="0"/>
                <a:cs typeface="Arial" panose="020B0604020202020204" pitchFamily="34" charset="0"/>
              </a:rPr>
              <a:t>Chelsea Jordan-Makely, MLIS</a:t>
            </a:r>
          </a:p>
        </p:txBody>
      </p:sp>
    </p:spTree>
    <p:extLst>
      <p:ext uri="{BB962C8B-B14F-4D97-AF65-F5344CB8AC3E}">
        <p14:creationId xmlns:p14="http://schemas.microsoft.com/office/powerpoint/2010/main" val="3339523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063" y="1139825"/>
            <a:ext cx="10515600" cy="4351338"/>
          </a:xfrm>
        </p:spPr>
        <p:txBody>
          <a:bodyPr/>
          <a:lstStyle/>
          <a:p>
            <a:pPr marL="0" indent="0">
              <a:buNone/>
            </a:pPr>
            <a:r>
              <a:rPr lang="en-US" dirty="0" smtClean="0">
                <a:latin typeface="Arial" panose="020B0604020202020204" pitchFamily="34" charset="0"/>
                <a:cs typeface="Arial" panose="020B0604020202020204" pitchFamily="34" charset="0"/>
              </a:rPr>
              <a:t>6. Lie</a:t>
            </a:r>
          </a:p>
          <a:p>
            <a:pPr marL="0" indent="0">
              <a:buNone/>
            </a:pP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a:latin typeface="Times New Roman" panose="02020603050405020304" pitchFamily="18" charset="0"/>
                <a:cs typeface="Times New Roman" panose="02020603050405020304" pitchFamily="18" charset="0"/>
              </a:rPr>
              <a:t>A lie is a false statement made with </a:t>
            </a:r>
            <a:r>
              <a:rPr lang="en-US" dirty="0">
                <a:solidFill>
                  <a:srgbClr val="FF0000"/>
                </a:solidFill>
                <a:latin typeface="Times New Roman" panose="02020603050405020304" pitchFamily="18" charset="0"/>
                <a:cs typeface="Times New Roman" panose="02020603050405020304" pitchFamily="18" charset="0"/>
              </a:rPr>
              <a:t>deliberate intent to deceive</a:t>
            </a:r>
            <a:r>
              <a:rPr lang="en-US" dirty="0">
                <a:latin typeface="Times New Roman" panose="02020603050405020304" pitchFamily="18" charset="0"/>
                <a:cs typeface="Times New Roman" panose="02020603050405020304" pitchFamily="18" charset="0"/>
              </a:rPr>
              <a:t>; a falsehood.</a:t>
            </a:r>
            <a:endParaRPr lang="en-C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3137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063" y="1139825"/>
            <a:ext cx="10515600" cy="4351338"/>
          </a:xfrm>
        </p:spPr>
        <p:txBody>
          <a:bodyPr/>
          <a:lstStyle/>
          <a:p>
            <a:pPr marL="0" indent="0">
              <a:buNone/>
            </a:pPr>
            <a:r>
              <a:rPr lang="en-US" dirty="0" smtClean="0">
                <a:latin typeface="Arial" panose="020B0604020202020204" pitchFamily="34" charset="0"/>
                <a:cs typeface="Arial" panose="020B0604020202020204" pitchFamily="34" charset="0"/>
              </a:rPr>
              <a:t>7. Satire</a:t>
            </a:r>
          </a:p>
          <a:p>
            <a:pPr marL="0" indent="0">
              <a:buNone/>
            </a:pP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sz="3600" b="1" dirty="0" smtClean="0">
                <a:latin typeface="Times New Roman" panose="02020603050405020304" pitchFamily="18" charset="0"/>
                <a:cs typeface="Times New Roman" panose="02020603050405020304" pitchFamily="18" charset="0"/>
              </a:rPr>
              <a:t>Satire </a:t>
            </a:r>
            <a:r>
              <a:rPr lang="en-US" dirty="0" smtClean="0">
                <a:latin typeface="Times New Roman" panose="02020603050405020304" pitchFamily="18" charset="0"/>
                <a:cs typeface="Times New Roman" panose="02020603050405020304" pitchFamily="18" charset="0"/>
              </a:rPr>
              <a:t>is writing or art designed to make social commentary based on mockery and imitation of real-life events or actors. Satire is different from fake news in that its purpose is to entertain or inspire consumers, rather than to deceive them. </a:t>
            </a:r>
            <a:r>
              <a:rPr lang="en-US" dirty="0" smtClean="0"/>
              <a:t> </a:t>
            </a:r>
            <a:r>
              <a:rPr lang="en-US" dirty="0" smtClean="0">
                <a:latin typeface="Times New Roman" panose="02020603050405020304" pitchFamily="18" charset="0"/>
                <a:cs typeface="Times New Roman" panose="02020603050405020304" pitchFamily="18" charset="0"/>
              </a:rPr>
              <a:t>An example of legitimate satire is </a:t>
            </a:r>
            <a:r>
              <a:rPr lang="en-US" i="1" dirty="0" smtClean="0">
                <a:latin typeface="Times New Roman" panose="02020603050405020304" pitchFamily="18" charset="0"/>
                <a:cs typeface="Times New Roman" panose="02020603050405020304" pitchFamily="18" charset="0"/>
                <a:hlinkClick r:id="rId3"/>
              </a:rPr>
              <a:t>The Onion</a:t>
            </a:r>
            <a:r>
              <a:rPr lang="en-US" dirty="0" smtClean="0">
                <a:latin typeface="Times New Roman" panose="02020603050405020304" pitchFamily="18" charset="0"/>
                <a:cs typeface="Times New Roman" panose="02020603050405020304" pitchFamily="18" charset="0"/>
              </a:rPr>
              <a:t>, which is widely known and transparently presented as such.</a:t>
            </a:r>
            <a:br>
              <a:rPr lang="en-US" dirty="0" smtClean="0">
                <a:latin typeface="Times New Roman" panose="02020603050405020304" pitchFamily="18" charset="0"/>
                <a:cs typeface="Times New Roman" panose="02020603050405020304" pitchFamily="18" charset="0"/>
              </a:rPr>
            </a:br>
            <a:endParaRPr lang="en-C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0584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5122" y="0"/>
            <a:ext cx="7522806" cy="6858000"/>
          </a:xfrm>
          <a:prstGeom prst="rect">
            <a:avLst/>
          </a:prstGeom>
        </p:spPr>
      </p:pic>
    </p:spTree>
    <p:extLst>
      <p:ext uri="{BB962C8B-B14F-4D97-AF65-F5344CB8AC3E}">
        <p14:creationId xmlns:p14="http://schemas.microsoft.com/office/powerpoint/2010/main" val="3543353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063" y="1139825"/>
            <a:ext cx="10515600" cy="4351338"/>
          </a:xfrm>
        </p:spPr>
        <p:txBody>
          <a:bodyPr/>
          <a:lstStyle/>
          <a:p>
            <a:pPr marL="0" indent="0">
              <a:buNone/>
            </a:pP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CA"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1974056" y="157616"/>
            <a:ext cx="8329613" cy="6315756"/>
          </a:xfrm>
          <a:prstGeom prst="rect">
            <a:avLst/>
          </a:prstGeom>
        </p:spPr>
      </p:pic>
    </p:spTree>
    <p:extLst>
      <p:ext uri="{BB962C8B-B14F-4D97-AF65-F5344CB8AC3E}">
        <p14:creationId xmlns:p14="http://schemas.microsoft.com/office/powerpoint/2010/main" val="2600606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714375"/>
            <a:ext cx="8758237" cy="5386090"/>
          </a:xfrm>
          <a:prstGeom prst="rect">
            <a:avLst/>
          </a:prstGeom>
          <a:noFill/>
        </p:spPr>
        <p:txBody>
          <a:bodyPr wrap="square" rtlCol="0">
            <a:spAutoFit/>
          </a:bodyPr>
          <a:lstStyle/>
          <a:p>
            <a:r>
              <a:rPr lang="en-US" sz="4400" b="1" dirty="0" smtClean="0">
                <a:solidFill>
                  <a:srgbClr val="FF0000"/>
                </a:solidFill>
                <a:latin typeface="Arial" panose="020B0604020202020204" pitchFamily="34" charset="0"/>
                <a:cs typeface="Arial" panose="020B0604020202020204" pitchFamily="34" charset="0"/>
              </a:rPr>
              <a:t>Media Literacy Resources</a:t>
            </a:r>
            <a:endParaRPr lang="en-CA" sz="4400" b="1" dirty="0" smtClean="0">
              <a:solidFill>
                <a:srgbClr val="FF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CA"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CA" sz="2400" dirty="0" smtClean="0">
                <a:latin typeface="Times New Roman" panose="02020603050405020304" pitchFamily="18" charset="0"/>
                <a:cs typeface="Times New Roman" panose="02020603050405020304" pitchFamily="18" charset="0"/>
              </a:rPr>
              <a:t>B.S. Detector (</a:t>
            </a:r>
            <a:r>
              <a:rPr lang="en-CA" sz="2400" u="sng" dirty="0" err="1" smtClean="0">
                <a:latin typeface="Times New Roman" panose="02020603050405020304" pitchFamily="18" charset="0"/>
                <a:cs typeface="Times New Roman" panose="02020603050405020304" pitchFamily="18" charset="0"/>
                <a:hlinkClick r:id="rId3"/>
              </a:rPr>
              <a:t>bsdetector.tech</a:t>
            </a:r>
            <a:r>
              <a:rPr lang="en-CA" sz="2400" dirty="0" smtClean="0">
                <a:latin typeface="Times New Roman" panose="02020603050405020304" pitchFamily="18" charset="0"/>
                <a:cs typeface="Times New Roman" panose="02020603050405020304" pitchFamily="18" charset="0"/>
              </a:rPr>
              <a:t>)</a:t>
            </a:r>
          </a:p>
          <a:p>
            <a:r>
              <a:rPr lang="en-CA" sz="2400" dirty="0" smtClean="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CA" sz="2400" u="sng" dirty="0" err="1" smtClean="0">
                <a:latin typeface="Times New Roman" panose="02020603050405020304" pitchFamily="18" charset="0"/>
                <a:cs typeface="Times New Roman" panose="02020603050405020304" pitchFamily="18" charset="0"/>
                <a:hlinkClick r:id="rId4" action="ppaction://hlinkfile"/>
              </a:rPr>
              <a:t>FactCheck.Org</a:t>
            </a:r>
            <a:r>
              <a:rPr lang="en-CA" sz="2400" dirty="0" smtClean="0">
                <a:latin typeface="Times New Roman" panose="02020603050405020304" pitchFamily="18" charset="0"/>
                <a:cs typeface="Times New Roman" panose="02020603050405020304" pitchFamily="18" charset="0"/>
              </a:rPr>
              <a:t/>
            </a:r>
            <a:br>
              <a:rPr lang="en-CA" sz="2400" dirty="0" smtClean="0">
                <a:latin typeface="Times New Roman" panose="02020603050405020304" pitchFamily="18" charset="0"/>
                <a:cs typeface="Times New Roman" panose="02020603050405020304" pitchFamily="18" charset="0"/>
              </a:rPr>
            </a:br>
            <a:r>
              <a:rPr lang="en-CA" sz="2400" dirty="0" smtClean="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CA" sz="2400" u="sng" dirty="0" smtClean="0">
                <a:latin typeface="Times New Roman" panose="02020603050405020304" pitchFamily="18" charset="0"/>
                <a:cs typeface="Times New Roman" panose="02020603050405020304" pitchFamily="18" charset="0"/>
                <a:hlinkClick r:id="rId5"/>
              </a:rPr>
              <a:t>MediaBiasFactCheck.com</a:t>
            </a:r>
            <a:endParaRPr lang="en-CA" sz="24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CA" sz="2400" u="sng" dirty="0" smtClean="0">
                <a:latin typeface="Times New Roman" panose="02020603050405020304" pitchFamily="18" charset="0"/>
                <a:cs typeface="Times New Roman" panose="02020603050405020304" pitchFamily="18" charset="0"/>
                <a:hlinkClick r:id="rId6"/>
              </a:rPr>
              <a:t>MediaMatters.org</a:t>
            </a:r>
            <a:r>
              <a:rPr lang="en-CA" sz="2400" u="sng" dirty="0" smtClean="0">
                <a:latin typeface="Times New Roman" panose="02020603050405020304" pitchFamily="18" charset="0"/>
                <a:cs typeface="Times New Roman" panose="02020603050405020304" pitchFamily="18" charset="0"/>
              </a:rPr>
              <a:t/>
            </a:r>
            <a:br>
              <a:rPr lang="en-CA" sz="2400" u="sng" dirty="0" smtClean="0">
                <a:latin typeface="Times New Roman" panose="02020603050405020304" pitchFamily="18" charset="0"/>
                <a:cs typeface="Times New Roman" panose="02020603050405020304" pitchFamily="18" charset="0"/>
              </a:rPr>
            </a:br>
            <a:endParaRPr lang="en-CA" sz="2400" u="sng"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400" u="sng" dirty="0" smtClean="0">
                <a:latin typeface="Times New Roman" panose="02020603050405020304" pitchFamily="18" charset="0"/>
                <a:cs typeface="Times New Roman" panose="02020603050405020304" pitchFamily="18" charset="0"/>
                <a:hlinkClick r:id="rId7"/>
              </a:rPr>
              <a:t>Snopes.com</a:t>
            </a:r>
            <a:endParaRPr lang="en-US" sz="2400" u="sng"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sz="2400" u="sng"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400" u="sng" dirty="0" smtClean="0">
                <a:latin typeface="Times New Roman" panose="02020603050405020304" pitchFamily="18" charset="0"/>
                <a:cs typeface="Times New Roman" panose="02020603050405020304" pitchFamily="18" charset="0"/>
                <a:hlinkClick r:id="rId8"/>
              </a:rPr>
              <a:t>Toronto Public Library guide to spotting fake news</a:t>
            </a:r>
            <a:endParaRPr lang="en-CA" sz="2400" u="sng" dirty="0" smtClean="0">
              <a:latin typeface="Times New Roman" panose="02020603050405020304" pitchFamily="18" charset="0"/>
              <a:cs typeface="Times New Roman" panose="02020603050405020304" pitchFamily="18" charset="0"/>
            </a:endParaRPr>
          </a:p>
          <a:p>
            <a:endParaRPr lang="en-CA" dirty="0"/>
          </a:p>
        </p:txBody>
      </p:sp>
    </p:spTree>
    <p:extLst>
      <p:ext uri="{BB962C8B-B14F-4D97-AF65-F5344CB8AC3E}">
        <p14:creationId xmlns:p14="http://schemas.microsoft.com/office/powerpoint/2010/main" val="3508371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4273" y="1129661"/>
            <a:ext cx="4533902" cy="4533902"/>
          </a:xfrm>
          <a:prstGeom prst="rect">
            <a:avLst/>
          </a:prstGeom>
        </p:spPr>
      </p:pic>
    </p:spTree>
    <p:extLst>
      <p:ext uri="{BB962C8B-B14F-4D97-AF65-F5344CB8AC3E}">
        <p14:creationId xmlns:p14="http://schemas.microsoft.com/office/powerpoint/2010/main" val="3425966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7325" y="3557588"/>
            <a:ext cx="8401050" cy="1969770"/>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Chelsea Jordan-Makely, MLIS</a:t>
            </a:r>
          </a:p>
          <a:p>
            <a:r>
              <a:rPr lang="en-US" sz="2400" b="1" dirty="0" smtClean="0">
                <a:latin typeface="Arial" panose="020B0604020202020204" pitchFamily="34" charset="0"/>
                <a:cs typeface="Arial" panose="020B0604020202020204" pitchFamily="34" charset="0"/>
              </a:rPr>
              <a:t>Technology &amp; Support Services Librarian</a:t>
            </a:r>
          </a:p>
          <a:p>
            <a:r>
              <a:rPr lang="en-US" sz="2400" b="1" dirty="0" smtClean="0">
                <a:latin typeface="Arial" panose="020B0604020202020204" pitchFamily="34" charset="0"/>
                <a:cs typeface="Arial" panose="020B0604020202020204" pitchFamily="34" charset="0"/>
              </a:rPr>
              <a:t>Whistler Public Library</a:t>
            </a:r>
          </a:p>
          <a:p>
            <a:r>
              <a:rPr lang="en-US" sz="2400" b="1" dirty="0" smtClean="0">
                <a:latin typeface="Arial" panose="020B0604020202020204" pitchFamily="34" charset="0"/>
                <a:cs typeface="Arial" panose="020B0604020202020204" pitchFamily="34" charset="0"/>
              </a:rPr>
              <a:t>cjordan-makely@whistlerlibrary.ca</a:t>
            </a:r>
          </a:p>
          <a:p>
            <a:endParaRPr lang="en-CA"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7850" y="585787"/>
            <a:ext cx="3695701" cy="2782478"/>
          </a:xfrm>
          <a:prstGeom prst="rect">
            <a:avLst/>
          </a:prstGeom>
        </p:spPr>
      </p:pic>
    </p:spTree>
    <p:extLst>
      <p:ext uri="{BB962C8B-B14F-4D97-AF65-F5344CB8AC3E}">
        <p14:creationId xmlns:p14="http://schemas.microsoft.com/office/powerpoint/2010/main" val="1072276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Arial" panose="020B0604020202020204" pitchFamily="34" charset="0"/>
                <a:cs typeface="Arial" panose="020B0604020202020204" pitchFamily="34" charset="0"/>
              </a:rPr>
              <a:t>Agenda</a:t>
            </a:r>
            <a:endParaRPr lang="en-CA" b="1" dirty="0">
              <a:solidFill>
                <a:srgbClr val="FF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smtClean="0">
                <a:latin typeface="Arial" panose="020B0604020202020204" pitchFamily="34" charset="0"/>
                <a:cs typeface="Arial" panose="020B0604020202020204" pitchFamily="34" charset="0"/>
              </a:rPr>
              <a:t>Mapping the online information environment</a:t>
            </a:r>
          </a:p>
          <a:p>
            <a:pPr marL="457200" lvl="1" indent="0">
              <a:buNone/>
            </a:pPr>
            <a:r>
              <a:rPr lang="en-US" sz="2800" dirty="0">
                <a:latin typeface="Arial" panose="020B0604020202020204" pitchFamily="34" charset="0"/>
                <a:cs typeface="Arial" panose="020B0604020202020204" pitchFamily="34" charset="0"/>
              </a:rPr>
              <a:t>fake news, misinformation and disinformation, propaganda, </a:t>
            </a:r>
            <a:r>
              <a:rPr lang="en-US" sz="2800" dirty="0" smtClean="0">
                <a:latin typeface="Arial" panose="020B0604020202020204" pitchFamily="34" charset="0"/>
                <a:cs typeface="Arial" panose="020B0604020202020204" pitchFamily="34" charset="0"/>
              </a:rPr>
              <a:t>lies, satire</a:t>
            </a:r>
            <a:r>
              <a:rPr lang="en-US" sz="2800" dirty="0">
                <a:latin typeface="Arial" panose="020B0604020202020204" pitchFamily="34" charset="0"/>
                <a:cs typeface="Arial" panose="020B0604020202020204" pitchFamily="34" charset="0"/>
              </a:rPr>
              <a:t>, and clickbait</a:t>
            </a:r>
            <a:br>
              <a:rPr lang="en-US" sz="2800" dirty="0">
                <a:latin typeface="Arial" panose="020B0604020202020204" pitchFamily="34" charset="0"/>
                <a:cs typeface="Arial" panose="020B0604020202020204" pitchFamily="34" charset="0"/>
              </a:rPr>
            </a:br>
            <a:endParaRPr lang="en-US" sz="2800" dirty="0" smtClean="0">
              <a:latin typeface="Arial" panose="020B0604020202020204" pitchFamily="34" charset="0"/>
              <a:cs typeface="Arial" panose="020B0604020202020204" pitchFamily="34" charset="0"/>
            </a:endParaRPr>
          </a:p>
          <a:p>
            <a:pPr marL="228600" lvl="1">
              <a:spcBef>
                <a:spcPts val="1000"/>
              </a:spcBef>
            </a:pPr>
            <a:r>
              <a:rPr lang="en-US" sz="2800" dirty="0" smtClean="0">
                <a:latin typeface="Arial" panose="020B0604020202020204" pitchFamily="34" charset="0"/>
                <a:cs typeface="Arial" panose="020B0604020202020204" pitchFamily="34" charset="0"/>
              </a:rPr>
              <a:t>Tools for evaluating information </a:t>
            </a:r>
          </a:p>
          <a:p>
            <a:pPr marL="457200" lvl="1" indent="0">
              <a:buNone/>
            </a:pPr>
            <a:r>
              <a:rPr lang="en-US" sz="2800" dirty="0" smtClean="0">
                <a:latin typeface="Arial" panose="020B0604020202020204" pitchFamily="34" charset="0"/>
                <a:cs typeface="Arial" panose="020B0604020202020204" pitchFamily="34" charset="0"/>
              </a:rPr>
              <a:t>CRAAP framework, critical thinking, online resources</a:t>
            </a:r>
            <a:br>
              <a:rPr lang="en-US" sz="2800" dirty="0" smtClean="0">
                <a:latin typeface="Arial" panose="020B0604020202020204" pitchFamily="34" charset="0"/>
                <a:cs typeface="Arial" panose="020B0604020202020204" pitchFamily="34" charset="0"/>
              </a:rPr>
            </a:br>
            <a:endParaRPr lang="en-US" sz="2800"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Bonus</a:t>
            </a:r>
            <a:r>
              <a:rPr lang="en-US" dirty="0">
                <a:latin typeface="Arial" panose="020B0604020202020204" pitchFamily="34" charset="0"/>
                <a:cs typeface="Arial" panose="020B0604020202020204" pitchFamily="34" charset="0"/>
              </a:rPr>
              <a:t>: Carl Sagan and “The Fine Art of Baloney Detection”</a:t>
            </a:r>
          </a:p>
          <a:p>
            <a:pPr marL="457200" lvl="1" indent="0">
              <a:buNone/>
            </a:pPr>
            <a:endParaRPr lang="en-CA" sz="2800" dirty="0"/>
          </a:p>
        </p:txBody>
      </p:sp>
    </p:spTree>
    <p:extLst>
      <p:ext uri="{BB962C8B-B14F-4D97-AF65-F5344CB8AC3E}">
        <p14:creationId xmlns:p14="http://schemas.microsoft.com/office/powerpoint/2010/main" val="783200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2294021" y="443957"/>
            <a:ext cx="7812505" cy="5859380"/>
          </a:xfrm>
          <a:prstGeom prst="rect">
            <a:avLst/>
          </a:prstGeom>
        </p:spPr>
      </p:pic>
    </p:spTree>
    <p:extLst>
      <p:ext uri="{BB962C8B-B14F-4D97-AF65-F5344CB8AC3E}">
        <p14:creationId xmlns:p14="http://schemas.microsoft.com/office/powerpoint/2010/main" val="2120722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1448" y="1414461"/>
            <a:ext cx="3931920" cy="3931920"/>
          </a:xfrm>
          <a:prstGeom prst="rect">
            <a:avLst/>
          </a:prstGeom>
        </p:spPr>
      </p:pic>
    </p:spTree>
    <p:extLst>
      <p:ext uri="{BB962C8B-B14F-4D97-AF65-F5344CB8AC3E}">
        <p14:creationId xmlns:p14="http://schemas.microsoft.com/office/powerpoint/2010/main" val="41565216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FF0000"/>
                </a:solidFill>
                <a:latin typeface="Arial" panose="020B0604020202020204" pitchFamily="34" charset="0"/>
                <a:cs typeface="Arial" panose="020B0604020202020204" pitchFamily="34" charset="0"/>
              </a:rPr>
              <a:t>Definitions</a:t>
            </a:r>
            <a:endParaRPr lang="en-CA" b="1" dirty="0">
              <a:solidFill>
                <a:srgbClr val="FF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indent="0">
              <a:buNone/>
            </a:pPr>
            <a:r>
              <a:rPr lang="en-US" dirty="0" smtClean="0">
                <a:latin typeface="Arial" panose="020B0604020202020204" pitchFamily="34" charset="0"/>
                <a:cs typeface="Arial" panose="020B0604020202020204" pitchFamily="34" charset="0"/>
              </a:rPr>
              <a:t>1. Fake news</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Times New Roman" panose="02020603050405020304" pitchFamily="18" charset="0"/>
                <a:cs typeface="Times New Roman" panose="02020603050405020304" pitchFamily="18" charset="0"/>
              </a:rPr>
              <a:t>Fake news is information that is </a:t>
            </a:r>
            <a:r>
              <a:rPr lang="en-US" dirty="0" smtClean="0">
                <a:solidFill>
                  <a:srgbClr val="FF0000"/>
                </a:solidFill>
                <a:latin typeface="Times New Roman" panose="02020603050405020304" pitchFamily="18" charset="0"/>
                <a:cs typeface="Times New Roman" panose="02020603050405020304" pitchFamily="18" charset="0"/>
              </a:rPr>
              <a:t>clearly and demonstrably fabricated</a:t>
            </a:r>
            <a:r>
              <a:rPr lang="en-US" dirty="0" smtClean="0">
                <a:latin typeface="Times New Roman" panose="02020603050405020304" pitchFamily="18" charset="0"/>
                <a:cs typeface="Times New Roman" panose="02020603050405020304" pitchFamily="18" charset="0"/>
              </a:rPr>
              <a:t> and that has been packaged and distributed to appear as legitimate news. This narrow definition seeks to distinguish fake news from other types of misleading information by clarifying that the former is patently false and was created and presented in a way meant to </a:t>
            </a:r>
            <a:r>
              <a:rPr lang="en-US" dirty="0" smtClean="0">
                <a:solidFill>
                  <a:srgbClr val="FF0000"/>
                </a:solidFill>
                <a:latin typeface="Times New Roman" panose="02020603050405020304" pitchFamily="18" charset="0"/>
                <a:cs typeface="Times New Roman" panose="02020603050405020304" pitchFamily="18" charset="0"/>
              </a:rPr>
              <a:t>deceive</a:t>
            </a:r>
            <a:r>
              <a:rPr lang="en-US" dirty="0" smtClean="0">
                <a:latin typeface="Times New Roman" panose="02020603050405020304" pitchFamily="18" charset="0"/>
                <a:cs typeface="Times New Roman" panose="02020603050405020304" pitchFamily="18" charset="0"/>
              </a:rPr>
              <a:t> consumers into thinking it is real. Fake news refers to a specific piece of </a:t>
            </a:r>
            <a:r>
              <a:rPr lang="en-US" i="1" dirty="0" smtClean="0">
                <a:latin typeface="Times New Roman" panose="02020603050405020304" pitchFamily="18" charset="0"/>
                <a:cs typeface="Times New Roman" panose="02020603050405020304" pitchFamily="18" charset="0"/>
              </a:rPr>
              <a:t>information</a:t>
            </a:r>
            <a:r>
              <a:rPr lang="en-US" dirty="0" smtClean="0">
                <a:latin typeface="Times New Roman" panose="02020603050405020304" pitchFamily="18" charset="0"/>
                <a:cs typeface="Times New Roman" panose="02020603050405020304" pitchFamily="18" charset="0"/>
              </a:rPr>
              <a:t>; it does not refer to any particular type of news outlet, individual, or other actor.</a:t>
            </a:r>
          </a:p>
          <a:p>
            <a:pPr marL="0" indent="0">
              <a:buNone/>
            </a:pPr>
            <a:endParaRPr lang="en-US" dirty="0" smtClean="0">
              <a:latin typeface="Arial" panose="020B0604020202020204" pitchFamily="34" charset="0"/>
              <a:cs typeface="Arial" panose="020B0604020202020204" pitchFamily="34" charset="0"/>
            </a:endParaRPr>
          </a:p>
          <a:p>
            <a:pPr marL="0" indent="0">
              <a:buNone/>
            </a:pPr>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3353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8187" y="1039813"/>
            <a:ext cx="10515600" cy="4351338"/>
          </a:xfrm>
        </p:spPr>
        <p:txBody>
          <a:bodyPr/>
          <a:lstStyle/>
          <a:p>
            <a:pPr marL="0" indent="0">
              <a:buNone/>
            </a:pPr>
            <a:r>
              <a:rPr lang="en-US" dirty="0" smtClean="0">
                <a:latin typeface="Arial" panose="020B0604020202020204" pitchFamily="34" charset="0"/>
                <a:cs typeface="Arial" panose="020B0604020202020204" pitchFamily="34" charset="0"/>
              </a:rPr>
              <a:t>2. Clickbait</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b="1" dirty="0" err="1" smtClean="0">
                <a:latin typeface="Times New Roman" panose="02020603050405020304" pitchFamily="18" charset="0"/>
                <a:cs typeface="Times New Roman" panose="02020603050405020304" pitchFamily="18" charset="0"/>
              </a:rPr>
              <a:t>Clickbait</a:t>
            </a:r>
            <a:r>
              <a:rPr lang="en-US" dirty="0" smtClean="0">
                <a:latin typeface="Times New Roman" panose="02020603050405020304" pitchFamily="18" charset="0"/>
                <a:cs typeface="Times New Roman" panose="02020603050405020304" pitchFamily="18" charset="0"/>
              </a:rPr>
              <a:t> is content whose main purpose is to attract attention and encourage visitors to click on a link to a particular web page.</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marL="0" indent="0">
              <a:buNone/>
            </a:pPr>
            <a:endParaRPr lang="en-CA"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187" y="3047497"/>
            <a:ext cx="10058400" cy="2572253"/>
          </a:xfrm>
          <a:prstGeom prst="rect">
            <a:avLst/>
          </a:prstGeom>
        </p:spPr>
      </p:pic>
    </p:spTree>
    <p:extLst>
      <p:ext uri="{BB962C8B-B14F-4D97-AF65-F5344CB8AC3E}">
        <p14:creationId xmlns:p14="http://schemas.microsoft.com/office/powerpoint/2010/main" val="1095982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2475" y="1111250"/>
            <a:ext cx="10515600" cy="4351338"/>
          </a:xfrm>
        </p:spPr>
        <p:txBody>
          <a:bodyPr/>
          <a:lstStyle/>
          <a:p>
            <a:pPr marL="0" indent="0">
              <a:buNone/>
            </a:pPr>
            <a:r>
              <a:rPr lang="en-US" dirty="0" smtClean="0">
                <a:latin typeface="Arial" panose="020B0604020202020204" pitchFamily="34" charset="0"/>
                <a:cs typeface="Arial" panose="020B0604020202020204" pitchFamily="34" charset="0"/>
              </a:rPr>
              <a:t>3. Misinformation</a:t>
            </a:r>
          </a:p>
          <a:p>
            <a:pPr marL="0" indent="0">
              <a:buNone/>
            </a:pP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Times New Roman" panose="02020603050405020304" pitchFamily="18" charset="0"/>
                <a:cs typeface="Times New Roman" panose="02020603050405020304" pitchFamily="18" charset="0"/>
              </a:rPr>
              <a:t>Misleading or out-of-context information does not on its own constitute fake news. This kind of information </a:t>
            </a:r>
            <a:r>
              <a:rPr lang="en-US" dirty="0" smtClean="0">
                <a:solidFill>
                  <a:srgbClr val="FF0000"/>
                </a:solidFill>
                <a:latin typeface="Times New Roman" panose="02020603050405020304" pitchFamily="18" charset="0"/>
                <a:cs typeface="Times New Roman" panose="02020603050405020304" pitchFamily="18" charset="0"/>
              </a:rPr>
              <a:t>is not wholly fabricated</a:t>
            </a:r>
            <a:r>
              <a:rPr lang="en-US" dirty="0" smtClean="0">
                <a:latin typeface="Times New Roman" panose="02020603050405020304" pitchFamily="18" charset="0"/>
                <a:cs typeface="Times New Roman" panose="02020603050405020304" pitchFamily="18" charset="0"/>
              </a:rPr>
              <a:t>, and it can exist within a news report that is based on actual events that occurred.</a:t>
            </a:r>
            <a:endParaRPr lang="en-US" dirty="0" smtClean="0">
              <a:latin typeface="Arial" panose="020B0604020202020204" pitchFamily="34" charset="0"/>
              <a:cs typeface="Arial" panose="020B0604020202020204" pitchFamily="34" charset="0"/>
            </a:endParaRPr>
          </a:p>
          <a:p>
            <a:pPr marL="0" indent="0">
              <a:buNone/>
            </a:pPr>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1187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063" y="1139825"/>
            <a:ext cx="10515600" cy="4351338"/>
          </a:xfrm>
        </p:spPr>
        <p:txBody>
          <a:bodyPr/>
          <a:lstStyle/>
          <a:p>
            <a:pPr marL="0" indent="0">
              <a:buNone/>
            </a:pPr>
            <a:r>
              <a:rPr lang="en-US" dirty="0" smtClean="0">
                <a:latin typeface="Arial" panose="020B0604020202020204" pitchFamily="34" charset="0"/>
                <a:cs typeface="Arial" panose="020B0604020202020204" pitchFamily="34" charset="0"/>
              </a:rPr>
              <a:t>4. Disinformation</a:t>
            </a:r>
          </a:p>
          <a:p>
            <a:pPr marL="0" indent="0">
              <a:buNone/>
            </a:pP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Times New Roman" panose="02020603050405020304" pitchFamily="18" charset="0"/>
                <a:cs typeface="Times New Roman" panose="02020603050405020304" pitchFamily="18" charset="0"/>
              </a:rPr>
              <a:t>Disinformation is false information spread </a:t>
            </a:r>
            <a:r>
              <a:rPr lang="en-US" dirty="0" smtClean="0">
                <a:solidFill>
                  <a:srgbClr val="FF0000"/>
                </a:solidFill>
                <a:latin typeface="Times New Roman" panose="02020603050405020304" pitchFamily="18" charset="0"/>
                <a:cs typeface="Times New Roman" panose="02020603050405020304" pitchFamily="18" charset="0"/>
              </a:rPr>
              <a:t>deliberately to deceive. </a:t>
            </a:r>
            <a:endParaRPr lang="en-CA"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3850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063" y="1139825"/>
            <a:ext cx="10515600" cy="4351338"/>
          </a:xfrm>
        </p:spPr>
        <p:txBody>
          <a:bodyPr/>
          <a:lstStyle/>
          <a:p>
            <a:pPr marL="0" indent="0">
              <a:buNone/>
            </a:pPr>
            <a:r>
              <a:rPr lang="en-US" dirty="0" smtClean="0">
                <a:latin typeface="Arial" panose="020B0604020202020204" pitchFamily="34" charset="0"/>
                <a:cs typeface="Arial" panose="020B0604020202020204" pitchFamily="34" charset="0"/>
              </a:rPr>
              <a:t>5. Propaganda</a:t>
            </a:r>
          </a:p>
          <a:p>
            <a:pPr marL="0" indent="0">
              <a:buNone/>
            </a:pP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sz="3600" b="1" dirty="0" smtClean="0">
                <a:latin typeface="Times New Roman" panose="02020603050405020304" pitchFamily="18" charset="0"/>
                <a:cs typeface="Times New Roman" panose="02020603050405020304" pitchFamily="18" charset="0"/>
              </a:rPr>
              <a:t>Propaganda </a:t>
            </a:r>
            <a:r>
              <a:rPr lang="en-US" dirty="0" smtClean="0">
                <a:latin typeface="Times New Roman" panose="02020603050405020304" pitchFamily="18" charset="0"/>
                <a:cs typeface="Times New Roman" panose="02020603050405020304" pitchFamily="18" charset="0"/>
              </a:rPr>
              <a:t>is misleading or highly biased information that is specifically designed to confirm or promote a particular ideological viewpoint. Propaganda is distinct from fake news in that it originates from politically motivated actors with the intention of driving public discussion, apart but not separate from financial and ideological gain.</a:t>
            </a:r>
          </a:p>
          <a:p>
            <a:pPr marL="0" indent="0">
              <a:buNone/>
            </a:pPr>
            <a:endParaRPr lang="en-CA"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73548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86</Words>
  <Application>Microsoft Office PowerPoint</Application>
  <PresentationFormat>Widescreen</PresentationFormat>
  <Paragraphs>52</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PowerPoint Presentation</vt:lpstr>
      <vt:lpstr>Agenda</vt:lpstr>
      <vt:lpstr>PowerPoint Presentation</vt:lpstr>
      <vt:lpstr>PowerPoint Presentation</vt:lpstr>
      <vt:lpstr>Definitions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RMOW</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Chelsea Jordan-Makely</dc:creator>
  <cp:lastModifiedBy>Chelsea Jordan-Makely</cp:lastModifiedBy>
  <cp:revision>13</cp:revision>
  <cp:lastPrinted>2018-09-10T23:42:11Z</cp:lastPrinted>
  <dcterms:created xsi:type="dcterms:W3CDTF">2018-09-10T21:34:48Z</dcterms:created>
  <dcterms:modified xsi:type="dcterms:W3CDTF">2018-09-12T18:34:26Z</dcterms:modified>
</cp:coreProperties>
</file>